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7"/>
  </p:handoutMasterIdLst>
  <p:sldIdLst>
    <p:sldId id="256" r:id="rId2"/>
    <p:sldId id="283" r:id="rId3"/>
    <p:sldId id="285" r:id="rId4"/>
    <p:sldId id="286" r:id="rId5"/>
    <p:sldId id="284"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735"/>
    <a:srgbClr val="693C64"/>
    <a:srgbClr val="006FC4"/>
    <a:srgbClr val="93BD30"/>
    <a:srgbClr val="EDB10F"/>
    <a:srgbClr val="F75930"/>
    <a:srgbClr val="009C8D"/>
    <a:srgbClr val="009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9" autoAdjust="0"/>
    <p:restoredTop sz="94660"/>
  </p:normalViewPr>
  <p:slideViewPr>
    <p:cSldViewPr>
      <p:cViewPr>
        <p:scale>
          <a:sx n="66" d="100"/>
          <a:sy n="66" d="100"/>
        </p:scale>
        <p:origin x="778" y="-6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5B63ABD5-C51B-42F1-A45D-5F201D724B73}" type="datetimeFigureOut">
              <a:rPr lang="en-US" smtClean="0"/>
              <a:t>4/17/2019</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6DF1AFF2-90DF-4597-8A3C-20991FD8A670}" type="slidenum">
              <a:rPr lang="en-US" smtClean="0"/>
              <a:t>‹#›</a:t>
            </a:fld>
            <a:endParaRPr lang="en-US"/>
          </a:p>
        </p:txBody>
      </p:sp>
    </p:spTree>
    <p:extLst>
      <p:ext uri="{BB962C8B-B14F-4D97-AF65-F5344CB8AC3E}">
        <p14:creationId xmlns:p14="http://schemas.microsoft.com/office/powerpoint/2010/main" val="7311609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F68F053-28E7-473E-A45A-0BDA5D772AF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405919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68F053-28E7-473E-A45A-0BDA5D772AF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4476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68F053-28E7-473E-A45A-0BDA5D772AF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818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F68F053-28E7-473E-A45A-0BDA5D772AF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63230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F68F053-28E7-473E-A45A-0BDA5D772AFE}" type="datetimeFigureOut">
              <a:rPr lang="en-US" smtClean="0"/>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13586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F68F053-28E7-473E-A45A-0BDA5D772AFE}"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3316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F68F053-28E7-473E-A45A-0BDA5D772AFE}" type="datetimeFigureOut">
              <a:rPr lang="en-US" smtClean="0"/>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1546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68F053-28E7-473E-A45A-0BDA5D772AFE}" type="datetimeFigureOut">
              <a:rPr lang="en-US" smtClean="0"/>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4717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8F053-28E7-473E-A45A-0BDA5D772AFE}" type="datetimeFigureOut">
              <a:rPr lang="en-US" smtClean="0"/>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10228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7884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2654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8F053-28E7-473E-A45A-0BDA5D772AFE}" type="datetimeFigureOut">
              <a:rPr lang="en-US" smtClean="0"/>
              <a:t>4/17/2019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7DBF3-090A-4919-92AB-E0886AA2D7D1}" type="slidenum">
              <a:rPr lang="en-US" smtClean="0"/>
              <a:t>‹#›</a:t>
            </a:fld>
            <a:endParaRPr lang="en-US"/>
          </a:p>
        </p:txBody>
      </p:sp>
    </p:spTree>
    <p:extLst>
      <p:ext uri="{BB962C8B-B14F-4D97-AF65-F5344CB8AC3E}">
        <p14:creationId xmlns:p14="http://schemas.microsoft.com/office/powerpoint/2010/main" val="50635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s://www.umt.edu/provost/initiatives/opm.php" TargetMode="External"/><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924800" cy="2286000"/>
          </a:xfrm>
        </p:spPr>
        <p:txBody>
          <a:bodyPr>
            <a:noAutofit/>
          </a:bodyPr>
          <a:lstStyle/>
          <a:p>
            <a:r>
              <a:rPr lang="en-US" sz="4000" dirty="0">
                <a:solidFill>
                  <a:schemeClr val="bg1"/>
                </a:solidFill>
                <a:latin typeface="Arial" pitchFamily="34" charset="0"/>
                <a:cs typeface="Arial" pitchFamily="34" charset="0"/>
              </a:rPr>
              <a:t>Online Program </a:t>
            </a:r>
            <a:r>
              <a:rPr lang="en-US" sz="4000" dirty="0" smtClean="0">
                <a:solidFill>
                  <a:schemeClr val="bg1"/>
                </a:solidFill>
                <a:latin typeface="Arial" pitchFamily="34" charset="0"/>
                <a:cs typeface="Arial" pitchFamily="34" charset="0"/>
              </a:rPr>
              <a:t>Management Request for Proposals (RFP)</a:t>
            </a:r>
            <a:r>
              <a:rPr lang="en-US" dirty="0">
                <a:solidFill>
                  <a:schemeClr val="bg1"/>
                </a:solidFill>
                <a:latin typeface="Arial" pitchFamily="34" charset="0"/>
                <a:cs typeface="Arial" pitchFamily="34" charset="0"/>
              </a:rPr>
              <a:t/>
            </a:r>
            <a:br>
              <a:rPr lang="en-US" dirty="0">
                <a:solidFill>
                  <a:schemeClr val="bg1"/>
                </a:solidFill>
                <a:latin typeface="Arial" pitchFamily="34" charset="0"/>
                <a:cs typeface="Arial" pitchFamily="34" charset="0"/>
              </a:rPr>
            </a:b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4343400" y="4724400"/>
            <a:ext cx="4267200" cy="1828800"/>
          </a:xfrm>
        </p:spPr>
        <p:txBody>
          <a:bodyPr>
            <a:normAutofit fontScale="77500" lnSpcReduction="20000"/>
          </a:bodyPr>
          <a:lstStyle/>
          <a:p>
            <a:pPr algn="l"/>
            <a:r>
              <a:rPr lang="en-US" dirty="0" smtClean="0">
                <a:solidFill>
                  <a:schemeClr val="bg1"/>
                </a:solidFill>
              </a:rPr>
              <a:t>Update and Projected Timeline</a:t>
            </a:r>
            <a:endParaRPr lang="en-US" dirty="0">
              <a:solidFill>
                <a:schemeClr val="bg1"/>
              </a:solidFill>
            </a:endParaRPr>
          </a:p>
          <a:p>
            <a:pPr algn="l"/>
            <a:endParaRPr lang="en-US" sz="2900" dirty="0">
              <a:solidFill>
                <a:schemeClr val="bg1"/>
              </a:solidFill>
            </a:endParaRPr>
          </a:p>
          <a:p>
            <a:pPr algn="l"/>
            <a:r>
              <a:rPr lang="en-US" sz="2900" dirty="0" smtClean="0">
                <a:solidFill>
                  <a:schemeClr val="bg1"/>
                </a:solidFill>
              </a:rPr>
              <a:t>Maricel Lawrence, Robert Squires</a:t>
            </a:r>
          </a:p>
          <a:p>
            <a:pPr algn="l"/>
            <a:r>
              <a:rPr lang="en-US" sz="2900" dirty="0" err="1" smtClean="0">
                <a:solidFill>
                  <a:schemeClr val="bg1"/>
                </a:solidFill>
              </a:rPr>
              <a:t>UMOnline</a:t>
            </a:r>
            <a:r>
              <a:rPr lang="en-US" sz="2900" dirty="0" smtClean="0">
                <a:solidFill>
                  <a:schemeClr val="bg1"/>
                </a:solidFill>
              </a:rPr>
              <a:t> </a:t>
            </a:r>
          </a:p>
          <a:p>
            <a:pPr algn="l"/>
            <a:r>
              <a:rPr lang="en-US" sz="2900" dirty="0" smtClean="0">
                <a:solidFill>
                  <a:schemeClr val="bg1"/>
                </a:solidFill>
              </a:rPr>
              <a:t>Faculty </a:t>
            </a:r>
            <a:r>
              <a:rPr lang="en-US" sz="2900" dirty="0">
                <a:solidFill>
                  <a:schemeClr val="bg1"/>
                </a:solidFill>
              </a:rPr>
              <a:t>Senate, </a:t>
            </a:r>
            <a:r>
              <a:rPr lang="en-US" sz="2900" dirty="0" smtClean="0">
                <a:solidFill>
                  <a:schemeClr val="bg1"/>
                </a:solidFill>
              </a:rPr>
              <a:t>Apr 18,</a:t>
            </a:r>
            <a:r>
              <a:rPr lang="en-US" sz="2900" dirty="0">
                <a:solidFill>
                  <a:schemeClr val="bg1"/>
                </a:solidFill>
              </a:rPr>
              <a:t> </a:t>
            </a:r>
            <a:r>
              <a:rPr lang="en-US" sz="2900" dirty="0" smtClean="0">
                <a:solidFill>
                  <a:schemeClr val="bg1"/>
                </a:solidFill>
              </a:rPr>
              <a:t>GBB </a:t>
            </a:r>
            <a:r>
              <a:rPr lang="en-US" sz="2900" dirty="0">
                <a:solidFill>
                  <a:schemeClr val="bg1"/>
                </a:solidFill>
              </a:rPr>
              <a:t>123</a:t>
            </a:r>
          </a:p>
        </p:txBody>
      </p:sp>
    </p:spTree>
    <p:extLst>
      <p:ext uri="{BB962C8B-B14F-4D97-AF65-F5344CB8AC3E}">
        <p14:creationId xmlns:p14="http://schemas.microsoft.com/office/powerpoint/2010/main" val="398311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85800" y="228600"/>
            <a:ext cx="7620000" cy="646331"/>
          </a:xfrm>
          <a:prstGeom prst="rect">
            <a:avLst/>
          </a:prstGeom>
        </p:spPr>
        <p:txBody>
          <a:bodyPr wrap="square">
            <a:spAutoFit/>
          </a:bodyPr>
          <a:lstStyle/>
          <a:p>
            <a:r>
              <a:rPr lang="en-US" sz="3600" dirty="0" smtClean="0"/>
              <a:t>OPM Provider Selection </a:t>
            </a:r>
            <a:r>
              <a:rPr lang="en-US" sz="3600" dirty="0"/>
              <a:t>	</a:t>
            </a:r>
          </a:p>
        </p:txBody>
      </p:sp>
      <p:sp>
        <p:nvSpPr>
          <p:cNvPr id="3" name="Rectangle 2"/>
          <p:cNvSpPr/>
          <p:nvPr/>
        </p:nvSpPr>
        <p:spPr>
          <a:xfrm>
            <a:off x="685800" y="1030644"/>
            <a:ext cx="7848600" cy="6032421"/>
          </a:xfrm>
          <a:prstGeom prst="rect">
            <a:avLst/>
          </a:prstGeom>
        </p:spPr>
        <p:txBody>
          <a:bodyPr wrap="square">
            <a:spAutoFit/>
          </a:bodyPr>
          <a:lstStyle/>
          <a:p>
            <a:r>
              <a:rPr lang="en-US" sz="2400" dirty="0"/>
              <a:t>The </a:t>
            </a:r>
            <a:r>
              <a:rPr lang="en-US" sz="2400" dirty="0" smtClean="0"/>
              <a:t>OPM committee will meet on April 29 to score the campus presentation section of the RFP. The committee will then make the final decision on the OPM provider with which to begin contract negotiations. </a:t>
            </a:r>
            <a:endParaRPr lang="en-US" sz="2400" dirty="0"/>
          </a:p>
          <a:p>
            <a:endParaRPr lang="en-US" dirty="0"/>
          </a:p>
          <a:p>
            <a:r>
              <a:rPr lang="en-US" sz="2400" dirty="0"/>
              <a:t>The </a:t>
            </a:r>
            <a:r>
              <a:rPr lang="en-US" sz="2400" dirty="0" smtClean="0"/>
              <a:t>committee is comprised of: </a:t>
            </a:r>
            <a:br>
              <a:rPr lang="en-US" sz="2400" dirty="0" smtClean="0"/>
            </a:br>
            <a:endParaRPr lang="en-US" sz="800" dirty="0"/>
          </a:p>
          <a:p>
            <a:pPr marL="742950" lvl="1" indent="-285750">
              <a:buFont typeface="Arial" panose="020B0604020202020204" pitchFamily="34" charset="0"/>
              <a:buChar char="•"/>
            </a:pPr>
            <a:r>
              <a:rPr lang="en-US" dirty="0" smtClean="0"/>
              <a:t>Abbigail Belcher, Associated Students of the University of Montana</a:t>
            </a:r>
          </a:p>
          <a:p>
            <a:pPr marL="742950" lvl="1" indent="-285750">
              <a:buFont typeface="Arial" panose="020B0604020202020204" pitchFamily="34" charset="0"/>
              <a:buChar char="•"/>
            </a:pPr>
            <a:r>
              <a:rPr lang="en-US" dirty="0" smtClean="0"/>
              <a:t>Cassandra </a:t>
            </a:r>
            <a:r>
              <a:rPr lang="en-US" dirty="0"/>
              <a:t>Hemphill, Missoula College Faculty Association</a:t>
            </a:r>
          </a:p>
          <a:p>
            <a:pPr marL="742950" lvl="1" indent="-285750">
              <a:buFont typeface="Arial" panose="020B0604020202020204" pitchFamily="34" charset="0"/>
              <a:buChar char="•"/>
            </a:pPr>
            <a:r>
              <a:rPr lang="en-US" dirty="0"/>
              <a:t>Bob Hlynosky, Procurement Manager</a:t>
            </a:r>
          </a:p>
          <a:p>
            <a:pPr marL="742950" lvl="1" indent="-285750">
              <a:buFont typeface="Arial" panose="020B0604020202020204" pitchFamily="34" charset="0"/>
              <a:buChar char="•"/>
            </a:pPr>
            <a:r>
              <a:rPr lang="en-US" dirty="0"/>
              <a:t>Adrea Lawrence, Interim Dean of the Phyllis J. Washington College of Education and Human </a:t>
            </a:r>
            <a:r>
              <a:rPr lang="en-US" dirty="0" smtClean="0"/>
              <a:t>Sciences</a:t>
            </a:r>
          </a:p>
          <a:p>
            <a:pPr marL="742950" lvl="1" indent="-285750">
              <a:buFont typeface="Arial" panose="020B0604020202020204" pitchFamily="34" charset="0"/>
              <a:buChar char="•"/>
            </a:pPr>
            <a:r>
              <a:rPr lang="en-US" dirty="0" smtClean="0"/>
              <a:t>Maricel Lawrence, Executive Director, </a:t>
            </a:r>
            <a:r>
              <a:rPr lang="en-US" dirty="0" err="1" smtClean="0"/>
              <a:t>UMOnline</a:t>
            </a:r>
            <a:r>
              <a:rPr lang="en-US" dirty="0" smtClean="0"/>
              <a:t> </a:t>
            </a:r>
            <a:endParaRPr lang="en-US" dirty="0"/>
          </a:p>
          <a:p>
            <a:pPr marL="742950" lvl="1" indent="-285750">
              <a:buFont typeface="Arial" panose="020B0604020202020204" pitchFamily="34" charset="0"/>
              <a:buChar char="•"/>
            </a:pPr>
            <a:r>
              <a:rPr lang="en-US" dirty="0"/>
              <a:t>Mark Pershouse, Faculty Senate Chair-Elect</a:t>
            </a:r>
          </a:p>
          <a:p>
            <a:pPr marL="742950" lvl="1" indent="-285750">
              <a:buFont typeface="Arial" panose="020B0604020202020204" pitchFamily="34" charset="0"/>
              <a:buChar char="•"/>
            </a:pPr>
            <a:r>
              <a:rPr lang="en-US" dirty="0"/>
              <a:t>Daisy Rooks, University Faculty Association</a:t>
            </a:r>
          </a:p>
          <a:p>
            <a:pPr marL="742950" lvl="1" indent="-285750">
              <a:buFont typeface="Arial" panose="020B0604020202020204" pitchFamily="34" charset="0"/>
              <a:buChar char="•"/>
            </a:pPr>
            <a:r>
              <a:rPr lang="en-US" dirty="0"/>
              <a:t>Renae Scott, Interim Chief Information Officer</a:t>
            </a:r>
          </a:p>
          <a:p>
            <a:pPr marL="742950" lvl="1" indent="-285750">
              <a:buFont typeface="Arial" panose="020B0604020202020204" pitchFamily="34" charset="0"/>
              <a:buChar char="•"/>
            </a:pPr>
            <a:r>
              <a:rPr lang="en-US" dirty="0"/>
              <a:t>Robert Squires, Director, </a:t>
            </a:r>
            <a:r>
              <a:rPr lang="en-US" dirty="0" err="1"/>
              <a:t>UMOnline</a:t>
            </a:r>
            <a:endParaRPr lang="en-US" dirty="0"/>
          </a:p>
          <a:p>
            <a:pPr marL="742950" lvl="1" indent="-285750">
              <a:buFont typeface="Arial" panose="020B0604020202020204" pitchFamily="34" charset="0"/>
              <a:buChar char="•"/>
            </a:pPr>
            <a:r>
              <a:rPr lang="en-US" dirty="0"/>
              <a:t>Scott Whittenburg, Vice President for Research and Creative Scholarship and Dean of the Graduate School</a:t>
            </a:r>
          </a:p>
          <a:p>
            <a:endParaRPr lang="en-US" sz="2400" dirty="0"/>
          </a:p>
        </p:txBody>
      </p:sp>
    </p:spTree>
    <p:extLst>
      <p:ext uri="{BB962C8B-B14F-4D97-AF65-F5344CB8AC3E}">
        <p14:creationId xmlns:p14="http://schemas.microsoft.com/office/powerpoint/2010/main" val="1090186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5" name="TextBox 74">
            <a:extLst>
              <a:ext uri="{FF2B5EF4-FFF2-40B4-BE49-F238E27FC236}">
                <a16:creationId xmlns:a16="http://schemas.microsoft.com/office/drawing/2014/main" id="{6FCC2BA6-DCD9-D749-9F83-BB5ED157CE29}"/>
              </a:ext>
            </a:extLst>
          </p:cNvPr>
          <p:cNvSpPr txBox="1"/>
          <p:nvPr/>
        </p:nvSpPr>
        <p:spPr>
          <a:xfrm>
            <a:off x="6139626" y="951131"/>
            <a:ext cx="1573034" cy="1815882"/>
          </a:xfrm>
          <a:prstGeom prst="rect">
            <a:avLst/>
          </a:prstGeom>
          <a:noFill/>
        </p:spPr>
        <p:txBody>
          <a:bodyPr wrap="square" rtlCol="0">
            <a:spAutoFit/>
          </a:bodyPr>
          <a:lstStyle/>
          <a:p>
            <a:endParaRPr lang="en-US" sz="1400" b="1"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Fall 2019</a:t>
            </a:r>
            <a:r>
              <a:rPr lang="en-US" sz="1400" b="1"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p>
          <a:p>
            <a:r>
              <a:rPr lang="en-US" sz="1400" dirty="0" smtClean="0">
                <a:solidFill>
                  <a:srgbClr val="222222"/>
                </a:solidFill>
                <a:latin typeface="Arial" panose="020B0604020202020204" pitchFamily="34" charset="0"/>
              </a:rPr>
              <a:t>Units and OPM work together </a:t>
            </a:r>
            <a:r>
              <a:rPr lang="en-US" sz="1400" dirty="0">
                <a:solidFill>
                  <a:srgbClr val="222222"/>
                </a:solidFill>
                <a:latin typeface="Arial" panose="020B0604020202020204" pitchFamily="34" charset="0"/>
              </a:rPr>
              <a:t>to market/recruit for the </a:t>
            </a:r>
            <a:r>
              <a:rPr lang="en-US" sz="1400" dirty="0" smtClean="0">
                <a:solidFill>
                  <a:srgbClr val="222222"/>
                </a:solidFill>
                <a:latin typeface="Arial" panose="020B0604020202020204" pitchFamily="34" charset="0"/>
              </a:rPr>
              <a:t>selected existing online programs</a:t>
            </a:r>
            <a:endParaRPr lang="en-US" sz="1400" dirty="0">
              <a:latin typeface="Arial" panose="020B0604020202020204" pitchFamily="34" charset="0"/>
              <a:cs typeface="Arial" panose="020B0604020202020204" pitchFamily="34" charset="0"/>
            </a:endParaRPr>
          </a:p>
        </p:txBody>
      </p:sp>
      <p:sp>
        <p:nvSpPr>
          <p:cNvPr id="2" name="Rectangle 1"/>
          <p:cNvSpPr/>
          <p:nvPr/>
        </p:nvSpPr>
        <p:spPr>
          <a:xfrm>
            <a:off x="702129" y="228600"/>
            <a:ext cx="7772400" cy="646331"/>
          </a:xfrm>
          <a:prstGeom prst="rect">
            <a:avLst/>
          </a:prstGeom>
        </p:spPr>
        <p:txBody>
          <a:bodyPr wrap="square">
            <a:spAutoFit/>
          </a:bodyPr>
          <a:lstStyle/>
          <a:p>
            <a:r>
              <a:rPr lang="en-US" sz="3600" dirty="0" smtClean="0"/>
              <a:t>Updated </a:t>
            </a:r>
            <a:r>
              <a:rPr lang="en-US" sz="3600" dirty="0"/>
              <a:t>Timeline for OPM Engagement </a:t>
            </a:r>
          </a:p>
        </p:txBody>
      </p:sp>
      <p:grpSp>
        <p:nvGrpSpPr>
          <p:cNvPr id="116" name="Group 115">
            <a:extLst>
              <a:ext uri="{FF2B5EF4-FFF2-40B4-BE49-F238E27FC236}">
                <a16:creationId xmlns:a16="http://schemas.microsoft.com/office/drawing/2014/main" id="{ABDD1CDC-5F8D-E64B-A6E2-39F6CCC893C9}"/>
              </a:ext>
            </a:extLst>
          </p:cNvPr>
          <p:cNvGrpSpPr/>
          <p:nvPr/>
        </p:nvGrpSpPr>
        <p:grpSpPr>
          <a:xfrm>
            <a:off x="304800" y="1283081"/>
            <a:ext cx="8964554" cy="5127074"/>
            <a:chOff x="270149" y="1162765"/>
            <a:chExt cx="8964554" cy="5127074"/>
          </a:xfrm>
        </p:grpSpPr>
        <p:sp>
          <p:nvSpPr>
            <p:cNvPr id="9" name="Chevron 8">
              <a:extLst>
                <a:ext uri="{FF2B5EF4-FFF2-40B4-BE49-F238E27FC236}">
                  <a16:creationId xmlns:a16="http://schemas.microsoft.com/office/drawing/2014/main" id="{793A61D1-C3C3-E540-B56B-71AC8EC975A2}"/>
                </a:ext>
              </a:extLst>
            </p:cNvPr>
            <p:cNvSpPr/>
            <p:nvPr/>
          </p:nvSpPr>
          <p:spPr>
            <a:xfrm>
              <a:off x="270149" y="3424064"/>
              <a:ext cx="646598" cy="584138"/>
            </a:xfrm>
            <a:prstGeom prst="chevron">
              <a:avLst/>
            </a:prstGeom>
            <a:solidFill>
              <a:srgbClr val="006F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5" name="Group 34">
              <a:extLst>
                <a:ext uri="{FF2B5EF4-FFF2-40B4-BE49-F238E27FC236}">
                  <a16:creationId xmlns:a16="http://schemas.microsoft.com/office/drawing/2014/main" id="{423FE883-F23F-D945-802C-780DE17D49D5}"/>
                </a:ext>
              </a:extLst>
            </p:cNvPr>
            <p:cNvGrpSpPr/>
            <p:nvPr/>
          </p:nvGrpSpPr>
          <p:grpSpPr>
            <a:xfrm>
              <a:off x="299155" y="1521573"/>
              <a:ext cx="1460973" cy="1934356"/>
              <a:chOff x="457200" y="1600200"/>
              <a:chExt cx="1377376" cy="1766339"/>
            </a:xfrm>
          </p:grpSpPr>
          <p:grpSp>
            <p:nvGrpSpPr>
              <p:cNvPr id="16" name="Group 15">
                <a:extLst>
                  <a:ext uri="{FF2B5EF4-FFF2-40B4-BE49-F238E27FC236}">
                    <a16:creationId xmlns:a16="http://schemas.microsoft.com/office/drawing/2014/main" id="{E45F31C9-0E25-1642-B985-8A2399320523}"/>
                  </a:ext>
                </a:extLst>
              </p:cNvPr>
              <p:cNvGrpSpPr/>
              <p:nvPr/>
            </p:nvGrpSpPr>
            <p:grpSpPr>
              <a:xfrm>
                <a:off x="457200" y="1682496"/>
                <a:ext cx="91440" cy="1684043"/>
                <a:chOff x="603504" y="1682496"/>
                <a:chExt cx="91440" cy="1684043"/>
              </a:xfrm>
            </p:grpSpPr>
            <p:cxnSp>
              <p:nvCxnSpPr>
                <p:cNvPr id="13" name="Straight Connector 12">
                  <a:extLst>
                    <a:ext uri="{FF2B5EF4-FFF2-40B4-BE49-F238E27FC236}">
                      <a16:creationId xmlns:a16="http://schemas.microsoft.com/office/drawing/2014/main" id="{43CCE764-664C-A54A-A446-A51417C906B0}"/>
                    </a:ext>
                  </a:extLst>
                </p:cNvPr>
                <p:cNvCxnSpPr>
                  <a:cxnSpLocks/>
                </p:cNvCxnSpPr>
                <p:nvPr/>
              </p:nvCxnSpPr>
              <p:spPr>
                <a:xfrm>
                  <a:off x="647700" y="1752600"/>
                  <a:ext cx="0" cy="1613939"/>
                </a:xfrm>
                <a:prstGeom prst="line">
                  <a:avLst/>
                </a:prstGeom>
                <a:ln w="22860">
                  <a:solidFill>
                    <a:srgbClr val="006FC4"/>
                  </a:solidFill>
                </a:ln>
              </p:spPr>
              <p:style>
                <a:lnRef idx="1">
                  <a:schemeClr val="accent1"/>
                </a:lnRef>
                <a:fillRef idx="0">
                  <a:schemeClr val="accent1"/>
                </a:fillRef>
                <a:effectRef idx="0">
                  <a:schemeClr val="accent1"/>
                </a:effectRef>
                <a:fontRef idx="minor">
                  <a:schemeClr val="tx1"/>
                </a:fontRef>
              </p:style>
            </p:cxnSp>
            <p:sp>
              <p:nvSpPr>
                <p:cNvPr id="15" name="Oval 14">
                  <a:extLst>
                    <a:ext uri="{FF2B5EF4-FFF2-40B4-BE49-F238E27FC236}">
                      <a16:creationId xmlns:a16="http://schemas.microsoft.com/office/drawing/2014/main" id="{B2F04837-A0FA-7A47-961B-34CF2F944176}"/>
                    </a:ext>
                  </a:extLst>
                </p:cNvPr>
                <p:cNvSpPr/>
                <p:nvPr/>
              </p:nvSpPr>
              <p:spPr>
                <a:xfrm>
                  <a:off x="603504" y="1682496"/>
                  <a:ext cx="91440" cy="91440"/>
                </a:xfrm>
                <a:prstGeom prst="ellipse">
                  <a:avLst/>
                </a:prstGeom>
                <a:solidFill>
                  <a:srgbClr val="006F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TextBox 16">
                <a:extLst>
                  <a:ext uri="{FF2B5EF4-FFF2-40B4-BE49-F238E27FC236}">
                    <a16:creationId xmlns:a16="http://schemas.microsoft.com/office/drawing/2014/main" id="{9C8E954C-AC56-394D-8095-C5F8F1743CCC}"/>
                  </a:ext>
                </a:extLst>
              </p:cNvPr>
              <p:cNvSpPr txBox="1"/>
              <p:nvPr/>
            </p:nvSpPr>
            <p:spPr>
              <a:xfrm>
                <a:off x="517270" y="1600200"/>
                <a:ext cx="1317306" cy="674504"/>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April 18:</a:t>
                </a:r>
                <a:endParaRPr lang="en-US" sz="1400" b="1" dirty="0">
                  <a:latin typeface="Arial" panose="020B0604020202020204" pitchFamily="34" charset="0"/>
                  <a:cs typeface="Arial" panose="020B0604020202020204" pitchFamily="34" charset="0"/>
                </a:endParaRPr>
              </a:p>
              <a:p>
                <a:r>
                  <a:rPr lang="en-US" sz="1400" dirty="0">
                    <a:latin typeface="Arial" panose="020B0604020202020204" pitchFamily="34" charset="0"/>
                    <a:cs typeface="Arial" panose="020B0604020202020204" pitchFamily="34" charset="0"/>
                  </a:rPr>
                  <a:t>Faculty Senate Meeting</a:t>
                </a:r>
              </a:p>
            </p:txBody>
          </p:sp>
        </p:grpSp>
        <p:sp>
          <p:nvSpPr>
            <p:cNvPr id="18" name="Chevron 17">
              <a:extLst>
                <a:ext uri="{FF2B5EF4-FFF2-40B4-BE49-F238E27FC236}">
                  <a16:creationId xmlns:a16="http://schemas.microsoft.com/office/drawing/2014/main" id="{D2F973D5-DE00-4145-A484-A2DD00914E9F}"/>
                </a:ext>
              </a:extLst>
            </p:cNvPr>
            <p:cNvSpPr/>
            <p:nvPr/>
          </p:nvSpPr>
          <p:spPr>
            <a:xfrm>
              <a:off x="601867" y="3424064"/>
              <a:ext cx="609646" cy="584138"/>
            </a:xfrm>
            <a:prstGeom prst="chevron">
              <a:avLst/>
            </a:prstGeom>
            <a:solidFill>
              <a:srgbClr val="693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05" name="Group 104">
              <a:extLst>
                <a:ext uri="{FF2B5EF4-FFF2-40B4-BE49-F238E27FC236}">
                  <a16:creationId xmlns:a16="http://schemas.microsoft.com/office/drawing/2014/main" id="{62F2F74D-3647-9A4F-947C-A38398F5D5C9}"/>
                </a:ext>
              </a:extLst>
            </p:cNvPr>
            <p:cNvGrpSpPr/>
            <p:nvPr/>
          </p:nvGrpSpPr>
          <p:grpSpPr>
            <a:xfrm>
              <a:off x="607777" y="4008205"/>
              <a:ext cx="2010869" cy="2216860"/>
              <a:chOff x="741463" y="3648697"/>
              <a:chExt cx="1895807" cy="2024305"/>
            </a:xfrm>
          </p:grpSpPr>
          <p:grpSp>
            <p:nvGrpSpPr>
              <p:cNvPr id="19" name="Group 18">
                <a:extLst>
                  <a:ext uri="{FF2B5EF4-FFF2-40B4-BE49-F238E27FC236}">
                    <a16:creationId xmlns:a16="http://schemas.microsoft.com/office/drawing/2014/main" id="{2CEA1660-E069-4749-9538-E77D0B63C21A}"/>
                  </a:ext>
                </a:extLst>
              </p:cNvPr>
              <p:cNvGrpSpPr/>
              <p:nvPr/>
            </p:nvGrpSpPr>
            <p:grpSpPr>
              <a:xfrm rot="10800000">
                <a:off x="741463" y="3648697"/>
                <a:ext cx="91440" cy="1542546"/>
                <a:chOff x="631978" y="1590557"/>
                <a:chExt cx="91440" cy="1542546"/>
              </a:xfrm>
              <a:solidFill>
                <a:srgbClr val="693C64"/>
              </a:solidFill>
            </p:grpSpPr>
            <p:cxnSp>
              <p:nvCxnSpPr>
                <p:cNvPr id="20" name="Straight Connector 19">
                  <a:extLst>
                    <a:ext uri="{FF2B5EF4-FFF2-40B4-BE49-F238E27FC236}">
                      <a16:creationId xmlns:a16="http://schemas.microsoft.com/office/drawing/2014/main" id="{E1406FDE-E1C5-5242-83C2-615688E4D3BB}"/>
                    </a:ext>
                  </a:extLst>
                </p:cNvPr>
                <p:cNvCxnSpPr>
                  <a:cxnSpLocks/>
                </p:cNvCxnSpPr>
                <p:nvPr/>
              </p:nvCxnSpPr>
              <p:spPr>
                <a:xfrm rot="10800000" flipV="1">
                  <a:off x="677698" y="1639584"/>
                  <a:ext cx="3023" cy="1493519"/>
                </a:xfrm>
                <a:prstGeom prst="line">
                  <a:avLst/>
                </a:prstGeom>
                <a:grpFill/>
                <a:ln w="22860" cap="sq">
                  <a:solidFill>
                    <a:srgbClr val="693C64"/>
                  </a:solidFill>
                  <a:headEnd type="non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810B36B4-6512-FA49-87C7-A380894D7650}"/>
                    </a:ext>
                  </a:extLst>
                </p:cNvPr>
                <p:cNvSpPr/>
                <p:nvPr/>
              </p:nvSpPr>
              <p:spPr>
                <a:xfrm>
                  <a:off x="631978" y="1590557"/>
                  <a:ext cx="91440" cy="914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92745A7-225B-DC42-92A0-8857358713FE}"/>
                  </a:ext>
                </a:extLst>
              </p:cNvPr>
              <p:cNvSpPr txBox="1"/>
              <p:nvPr/>
            </p:nvSpPr>
            <p:spPr>
              <a:xfrm>
                <a:off x="866176" y="4998498"/>
                <a:ext cx="1771094" cy="674504"/>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April 29</a:t>
                </a:r>
                <a:endParaRPr lang="en-US" sz="1400" b="1" dirty="0">
                  <a:latin typeface="Arial" panose="020B0604020202020204" pitchFamily="34" charset="0"/>
                  <a:cs typeface="Arial" panose="020B0604020202020204" pitchFamily="34" charset="0"/>
                </a:endParaRPr>
              </a:p>
              <a:p>
                <a:r>
                  <a:rPr lang="en-US" sz="1400" dirty="0" smtClean="0">
                    <a:latin typeface="Arial" panose="020B0604020202020204" pitchFamily="34" charset="0"/>
                    <a:cs typeface="Arial" panose="020B0604020202020204" pitchFamily="34" charset="0"/>
                  </a:rPr>
                  <a:t>OPM committee selects OPM provider</a:t>
                </a:r>
                <a:endParaRPr lang="en-US" sz="1400" dirty="0">
                  <a:latin typeface="Arial" panose="020B0604020202020204" pitchFamily="34" charset="0"/>
                  <a:cs typeface="Arial" panose="020B0604020202020204" pitchFamily="34" charset="0"/>
                </a:endParaRPr>
              </a:p>
            </p:txBody>
          </p:sp>
        </p:grpSp>
        <p:grpSp>
          <p:nvGrpSpPr>
            <p:cNvPr id="29" name="Group 28">
              <a:extLst>
                <a:ext uri="{FF2B5EF4-FFF2-40B4-BE49-F238E27FC236}">
                  <a16:creationId xmlns:a16="http://schemas.microsoft.com/office/drawing/2014/main" id="{0E3BDB2A-B791-5B40-A8BA-50CC9EF8FAC7}"/>
                </a:ext>
              </a:extLst>
            </p:cNvPr>
            <p:cNvGrpSpPr/>
            <p:nvPr/>
          </p:nvGrpSpPr>
          <p:grpSpPr>
            <a:xfrm>
              <a:off x="653066" y="2304341"/>
              <a:ext cx="1429988" cy="1169551"/>
              <a:chOff x="864689" y="2148840"/>
              <a:chExt cx="1348165" cy="1067965"/>
            </a:xfrm>
          </p:grpSpPr>
          <p:sp>
            <p:nvSpPr>
              <p:cNvPr id="28" name="TextBox 27">
                <a:extLst>
                  <a:ext uri="{FF2B5EF4-FFF2-40B4-BE49-F238E27FC236}">
                    <a16:creationId xmlns:a16="http://schemas.microsoft.com/office/drawing/2014/main" id="{8BC80340-EC3A-E347-8DA1-4F326AC5677A}"/>
                  </a:ext>
                </a:extLst>
              </p:cNvPr>
              <p:cNvSpPr txBox="1"/>
              <p:nvPr/>
            </p:nvSpPr>
            <p:spPr>
              <a:xfrm>
                <a:off x="895550" y="2148840"/>
                <a:ext cx="1317304" cy="1067965"/>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April 30: </a:t>
                </a:r>
                <a:r>
                  <a:rPr lang="en-US" sz="1400" dirty="0" smtClean="0">
                    <a:latin typeface="Arial" panose="020B0604020202020204" pitchFamily="34" charset="0"/>
                    <a:cs typeface="Arial" panose="020B0604020202020204" pitchFamily="34" charset="0"/>
                  </a:rPr>
                  <a:t>Example OPM Contracts posted to OPM site</a:t>
                </a:r>
                <a:endParaRPr lang="en-US" sz="1400" dirty="0">
                  <a:latin typeface="Arial" panose="020B0604020202020204" pitchFamily="34" charset="0"/>
                  <a:cs typeface="Arial" panose="020B0604020202020204" pitchFamily="34" charset="0"/>
                </a:endParaRPr>
              </a:p>
            </p:txBody>
          </p:sp>
          <p:grpSp>
            <p:nvGrpSpPr>
              <p:cNvPr id="25" name="Group 24">
                <a:extLst>
                  <a:ext uri="{FF2B5EF4-FFF2-40B4-BE49-F238E27FC236}">
                    <a16:creationId xmlns:a16="http://schemas.microsoft.com/office/drawing/2014/main" id="{C3594E2E-86C2-6B43-8885-C7901273D804}"/>
                  </a:ext>
                </a:extLst>
              </p:cNvPr>
              <p:cNvGrpSpPr/>
              <p:nvPr/>
            </p:nvGrpSpPr>
            <p:grpSpPr>
              <a:xfrm>
                <a:off x="864689" y="2230592"/>
                <a:ext cx="91440" cy="969810"/>
                <a:chOff x="255619" y="1681952"/>
                <a:chExt cx="91440" cy="969810"/>
              </a:xfrm>
            </p:grpSpPr>
            <p:cxnSp>
              <p:nvCxnSpPr>
                <p:cNvPr id="26" name="Straight Connector 25">
                  <a:extLst>
                    <a:ext uri="{FF2B5EF4-FFF2-40B4-BE49-F238E27FC236}">
                      <a16:creationId xmlns:a16="http://schemas.microsoft.com/office/drawing/2014/main" id="{A9B18953-09D1-614B-A321-79C623F53FC5}"/>
                    </a:ext>
                  </a:extLst>
                </p:cNvPr>
                <p:cNvCxnSpPr>
                  <a:cxnSpLocks/>
                </p:cNvCxnSpPr>
                <p:nvPr/>
              </p:nvCxnSpPr>
              <p:spPr>
                <a:xfrm>
                  <a:off x="301339" y="1752602"/>
                  <a:ext cx="0" cy="899160"/>
                </a:xfrm>
                <a:prstGeom prst="line">
                  <a:avLst/>
                </a:prstGeom>
                <a:ln w="19050">
                  <a:solidFill>
                    <a:srgbClr val="693C64"/>
                  </a:solidFill>
                </a:ln>
              </p:spPr>
              <p:style>
                <a:lnRef idx="1">
                  <a:schemeClr val="accent4"/>
                </a:lnRef>
                <a:fillRef idx="0">
                  <a:schemeClr val="accent4"/>
                </a:fillRef>
                <a:effectRef idx="0">
                  <a:schemeClr val="accent4"/>
                </a:effectRef>
                <a:fontRef idx="minor">
                  <a:schemeClr val="tx1"/>
                </a:fontRef>
              </p:style>
            </p:cxnSp>
            <p:sp>
              <p:nvSpPr>
                <p:cNvPr id="27" name="Oval 26">
                  <a:extLst>
                    <a:ext uri="{FF2B5EF4-FFF2-40B4-BE49-F238E27FC236}">
                      <a16:creationId xmlns:a16="http://schemas.microsoft.com/office/drawing/2014/main" id="{44DF73F0-3619-9645-B5A4-5C0241168E4C}"/>
                    </a:ext>
                  </a:extLst>
                </p:cNvPr>
                <p:cNvSpPr/>
                <p:nvPr/>
              </p:nvSpPr>
              <p:spPr>
                <a:xfrm>
                  <a:off x="255619" y="1681952"/>
                  <a:ext cx="91440" cy="91440"/>
                </a:xfrm>
                <a:prstGeom prst="ellipse">
                  <a:avLst/>
                </a:prstGeom>
                <a:solidFill>
                  <a:srgbClr val="693C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32" name="Chevron 31">
              <a:extLst>
                <a:ext uri="{FF2B5EF4-FFF2-40B4-BE49-F238E27FC236}">
                  <a16:creationId xmlns:a16="http://schemas.microsoft.com/office/drawing/2014/main" id="{D09457A6-6E10-D14E-B2EA-E9FA1537CA0C}"/>
                </a:ext>
              </a:extLst>
            </p:cNvPr>
            <p:cNvSpPr/>
            <p:nvPr/>
          </p:nvSpPr>
          <p:spPr>
            <a:xfrm>
              <a:off x="965200" y="3424064"/>
              <a:ext cx="3739136" cy="584138"/>
            </a:xfrm>
            <a:prstGeom prst="chevron">
              <a:avLst/>
            </a:prstGeom>
            <a:solidFill>
              <a:srgbClr val="EDB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Summer 2019</a:t>
              </a:r>
            </a:p>
          </p:txBody>
        </p:sp>
        <p:sp>
          <p:nvSpPr>
            <p:cNvPr id="33" name="Chevron 32">
              <a:extLst>
                <a:ext uri="{FF2B5EF4-FFF2-40B4-BE49-F238E27FC236}">
                  <a16:creationId xmlns:a16="http://schemas.microsoft.com/office/drawing/2014/main" id="{C4588C6E-9616-684A-94A8-43B03EA5222E}"/>
                </a:ext>
              </a:extLst>
            </p:cNvPr>
            <p:cNvSpPr/>
            <p:nvPr/>
          </p:nvSpPr>
          <p:spPr>
            <a:xfrm>
              <a:off x="4448908" y="3424064"/>
              <a:ext cx="3247292" cy="584138"/>
            </a:xfrm>
            <a:prstGeom prst="chevron">
              <a:avLst/>
            </a:prstGeom>
            <a:solidFill>
              <a:srgbClr val="93B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Fall 2019</a:t>
              </a:r>
            </a:p>
          </p:txBody>
        </p:sp>
        <p:sp>
          <p:nvSpPr>
            <p:cNvPr id="34" name="Chevron 33">
              <a:extLst>
                <a:ext uri="{FF2B5EF4-FFF2-40B4-BE49-F238E27FC236}">
                  <a16:creationId xmlns:a16="http://schemas.microsoft.com/office/drawing/2014/main" id="{4529AD0F-A7AC-9444-B3C0-830E365F84CE}"/>
                </a:ext>
              </a:extLst>
            </p:cNvPr>
            <p:cNvSpPr/>
            <p:nvPr/>
          </p:nvSpPr>
          <p:spPr>
            <a:xfrm>
              <a:off x="7424416" y="3424064"/>
              <a:ext cx="1449436" cy="584138"/>
            </a:xfrm>
            <a:prstGeom prst="chevron">
              <a:avLst/>
            </a:prstGeom>
            <a:solidFill>
              <a:srgbClr val="CF1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dirty="0">
                  <a:solidFill>
                    <a:schemeClr val="tx1"/>
                  </a:solidFill>
                  <a:latin typeface="Arial" panose="020B0604020202020204" pitchFamily="34" charset="0"/>
                  <a:cs typeface="Arial" panose="020B0604020202020204" pitchFamily="34" charset="0"/>
                </a:rPr>
                <a:t>Spring 2020</a:t>
              </a:r>
            </a:p>
          </p:txBody>
        </p:sp>
        <p:sp>
          <p:nvSpPr>
            <p:cNvPr id="45" name="TextBox 44">
              <a:extLst>
                <a:ext uri="{FF2B5EF4-FFF2-40B4-BE49-F238E27FC236}">
                  <a16:creationId xmlns:a16="http://schemas.microsoft.com/office/drawing/2014/main" id="{C04E3FF2-1849-0141-899A-79B8DD6F4F83}"/>
                </a:ext>
              </a:extLst>
            </p:cNvPr>
            <p:cNvSpPr txBox="1"/>
            <p:nvPr/>
          </p:nvSpPr>
          <p:spPr>
            <a:xfrm>
              <a:off x="1476806" y="4184673"/>
              <a:ext cx="2601477" cy="1169551"/>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Summer 2019: </a:t>
              </a:r>
              <a:endParaRPr lang="en-US" sz="1400" b="1" dirty="0">
                <a:latin typeface="Arial" panose="020B0604020202020204" pitchFamily="34" charset="0"/>
                <a:cs typeface="Arial" panose="020B0604020202020204" pitchFamily="34" charset="0"/>
              </a:endParaRPr>
            </a:p>
            <a:p>
              <a:r>
                <a:rPr lang="en-US" sz="1400" dirty="0">
                  <a:solidFill>
                    <a:srgbClr val="222222"/>
                  </a:solidFill>
                  <a:latin typeface="Arial" panose="020B0604020202020204" pitchFamily="34" charset="0"/>
                </a:rPr>
                <a:t>OPM visits UM campus </a:t>
              </a:r>
              <a:r>
                <a:rPr lang="en-US" sz="1400" dirty="0" smtClean="0">
                  <a:solidFill>
                    <a:srgbClr val="222222"/>
                  </a:solidFill>
                  <a:latin typeface="Arial" panose="020B0604020202020204" pitchFamily="34" charset="0"/>
                </a:rPr>
                <a:t>to </a:t>
              </a:r>
              <a:r>
                <a:rPr lang="en-US" sz="1400" dirty="0">
                  <a:solidFill>
                    <a:srgbClr val="222222"/>
                  </a:solidFill>
                  <a:latin typeface="Arial" panose="020B0604020202020204" pitchFamily="34" charset="0"/>
                </a:rPr>
                <a:t>learn UM systems, policies and procedures. Market Research is finalized</a:t>
              </a:r>
              <a:endParaRPr lang="en-US" sz="2400" dirty="0">
                <a:latin typeface="Calibri" panose="020F0502020204030204" pitchFamily="34" charset="0"/>
              </a:endParaRPr>
            </a:p>
          </p:txBody>
        </p:sp>
        <p:sp>
          <p:nvSpPr>
            <p:cNvPr id="54" name="TextBox 53">
              <a:extLst>
                <a:ext uri="{FF2B5EF4-FFF2-40B4-BE49-F238E27FC236}">
                  <a16:creationId xmlns:a16="http://schemas.microsoft.com/office/drawing/2014/main" id="{6FCC2BA6-DCD9-D749-9F83-BB5ED157CE29}"/>
                </a:ext>
              </a:extLst>
            </p:cNvPr>
            <p:cNvSpPr txBox="1"/>
            <p:nvPr/>
          </p:nvSpPr>
          <p:spPr>
            <a:xfrm>
              <a:off x="5367654" y="4904844"/>
              <a:ext cx="2072804" cy="1384995"/>
            </a:xfrm>
            <a:prstGeom prst="rect">
              <a:avLst/>
            </a:prstGeom>
            <a:noFill/>
          </p:spPr>
          <p:txBody>
            <a:bodyPr wrap="square" rtlCol="0">
              <a:spAutoFit/>
            </a:bodyPr>
            <a:lstStyle/>
            <a:p>
              <a:endParaRPr lang="en-US" sz="1400" b="1" dirty="0" smtClean="0">
                <a:latin typeface="Arial" panose="020B0604020202020204" pitchFamily="34" charset="0"/>
                <a:cs typeface="Arial" panose="020B0604020202020204" pitchFamily="34" charset="0"/>
              </a:endParaRPr>
            </a:p>
            <a:p>
              <a:r>
                <a:rPr lang="en-US" sz="1400" b="1" dirty="0" smtClean="0">
                  <a:latin typeface="Arial" panose="020B0604020202020204" pitchFamily="34" charset="0"/>
                  <a:cs typeface="Arial" panose="020B0604020202020204" pitchFamily="34" charset="0"/>
                </a:rPr>
                <a:t>Fall 2019</a:t>
              </a:r>
              <a:r>
                <a:rPr lang="en-US" sz="1400" b="1"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a:t>
              </a:r>
            </a:p>
            <a:p>
              <a:r>
                <a:rPr lang="en-US" sz="1400" dirty="0">
                  <a:latin typeface="Arial" panose="020B0604020202020204" pitchFamily="34" charset="0"/>
                  <a:cs typeface="Arial" panose="020B0604020202020204" pitchFamily="34" charset="0"/>
                </a:rPr>
                <a:t>Academic units and OPM identify programs on which both want to </a:t>
              </a:r>
              <a:r>
                <a:rPr lang="en-US" sz="1400" dirty="0" smtClean="0">
                  <a:latin typeface="Arial" panose="020B0604020202020204" pitchFamily="34" charset="0"/>
                  <a:cs typeface="Arial" panose="020B0604020202020204" pitchFamily="34" charset="0"/>
                </a:rPr>
                <a:t>collaborate </a:t>
              </a:r>
              <a:endParaRPr lang="en-US" sz="1400" dirty="0">
                <a:latin typeface="Arial" panose="020B0604020202020204" pitchFamily="34" charset="0"/>
                <a:cs typeface="Arial" panose="020B0604020202020204" pitchFamily="34" charset="0"/>
              </a:endParaRPr>
            </a:p>
          </p:txBody>
        </p:sp>
        <p:grpSp>
          <p:nvGrpSpPr>
            <p:cNvPr id="58" name="Group 57">
              <a:extLst>
                <a:ext uri="{FF2B5EF4-FFF2-40B4-BE49-F238E27FC236}">
                  <a16:creationId xmlns:a16="http://schemas.microsoft.com/office/drawing/2014/main" id="{50830CE0-FEA8-2748-B4C3-D31801986C22}"/>
                </a:ext>
              </a:extLst>
            </p:cNvPr>
            <p:cNvGrpSpPr/>
            <p:nvPr/>
          </p:nvGrpSpPr>
          <p:grpSpPr>
            <a:xfrm>
              <a:off x="2036610" y="1476005"/>
              <a:ext cx="2277451" cy="2013007"/>
              <a:chOff x="-1469178" y="1615643"/>
              <a:chExt cx="2147136" cy="1838159"/>
            </a:xfrm>
          </p:grpSpPr>
          <p:grpSp>
            <p:nvGrpSpPr>
              <p:cNvPr id="59" name="Group 58">
                <a:extLst>
                  <a:ext uri="{FF2B5EF4-FFF2-40B4-BE49-F238E27FC236}">
                    <a16:creationId xmlns:a16="http://schemas.microsoft.com/office/drawing/2014/main" id="{85401D07-F241-7C42-8A86-17724909AC94}"/>
                  </a:ext>
                </a:extLst>
              </p:cNvPr>
              <p:cNvGrpSpPr/>
              <p:nvPr/>
            </p:nvGrpSpPr>
            <p:grpSpPr>
              <a:xfrm>
                <a:off x="-1469178" y="1729050"/>
                <a:ext cx="91440" cy="1724752"/>
                <a:chOff x="-1322874" y="1729050"/>
                <a:chExt cx="91440" cy="1724752"/>
              </a:xfrm>
            </p:grpSpPr>
            <p:cxnSp>
              <p:nvCxnSpPr>
                <p:cNvPr id="62" name="Straight Connector 61">
                  <a:extLst>
                    <a:ext uri="{FF2B5EF4-FFF2-40B4-BE49-F238E27FC236}">
                      <a16:creationId xmlns:a16="http://schemas.microsoft.com/office/drawing/2014/main" id="{EC52E1A0-FBE7-B440-95FE-B07877973646}"/>
                    </a:ext>
                  </a:extLst>
                </p:cNvPr>
                <p:cNvCxnSpPr>
                  <a:cxnSpLocks/>
                </p:cNvCxnSpPr>
                <p:nvPr/>
              </p:nvCxnSpPr>
              <p:spPr>
                <a:xfrm>
                  <a:off x="-1277153" y="1752600"/>
                  <a:ext cx="0" cy="1701202"/>
                </a:xfrm>
                <a:prstGeom prst="line">
                  <a:avLst/>
                </a:prstGeom>
                <a:solidFill>
                  <a:srgbClr val="F75930"/>
                </a:solidFill>
                <a:ln w="22860">
                  <a:solidFill>
                    <a:srgbClr val="EDB10F"/>
                  </a:solidFill>
                </a:ln>
              </p:spPr>
              <p:style>
                <a:lnRef idx="1">
                  <a:schemeClr val="accent1"/>
                </a:lnRef>
                <a:fillRef idx="0">
                  <a:schemeClr val="accent1"/>
                </a:fillRef>
                <a:effectRef idx="0">
                  <a:schemeClr val="accent1"/>
                </a:effectRef>
                <a:fontRef idx="minor">
                  <a:schemeClr val="tx1"/>
                </a:fontRef>
              </p:style>
            </p:cxnSp>
            <p:sp>
              <p:nvSpPr>
                <p:cNvPr id="63" name="Oval 62">
                  <a:extLst>
                    <a:ext uri="{FF2B5EF4-FFF2-40B4-BE49-F238E27FC236}">
                      <a16:creationId xmlns:a16="http://schemas.microsoft.com/office/drawing/2014/main" id="{936700D4-3961-F64B-BFCE-8E4528953CFA}"/>
                    </a:ext>
                  </a:extLst>
                </p:cNvPr>
                <p:cNvSpPr/>
                <p:nvPr/>
              </p:nvSpPr>
              <p:spPr>
                <a:xfrm>
                  <a:off x="-1322874" y="1729050"/>
                  <a:ext cx="91440" cy="91440"/>
                </a:xfrm>
                <a:prstGeom prst="ellipse">
                  <a:avLst/>
                </a:prstGeom>
                <a:solidFill>
                  <a:srgbClr val="EDB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D6B39AE8-31C4-CE42-BB5C-A573C1781E48}"/>
                  </a:ext>
                </a:extLst>
              </p:cNvPr>
              <p:cNvSpPr txBox="1"/>
              <p:nvPr/>
            </p:nvSpPr>
            <p:spPr>
              <a:xfrm>
                <a:off x="-1363547" y="1615643"/>
                <a:ext cx="2041505" cy="1658156"/>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Summer 2019: </a:t>
                </a:r>
              </a:p>
              <a:p>
                <a:r>
                  <a:rPr lang="en-US" sz="1400" dirty="0">
                    <a:solidFill>
                      <a:srgbClr val="222222"/>
                    </a:solidFill>
                    <a:latin typeface="Arial" panose="020B0604020202020204" pitchFamily="34" charset="0"/>
                  </a:rPr>
                  <a:t>Contract is negotiated by </a:t>
                </a:r>
                <a:r>
                  <a:rPr lang="en-US" sz="1400" dirty="0" smtClean="0">
                    <a:solidFill>
                      <a:srgbClr val="222222"/>
                    </a:solidFill>
                    <a:latin typeface="Arial" panose="020B0604020202020204" pitchFamily="34" charset="0"/>
                  </a:rPr>
                  <a:t>Procurement, Provost’s Office, and </a:t>
                </a:r>
                <a:r>
                  <a:rPr lang="en-US" sz="1400" dirty="0" err="1" smtClean="0">
                    <a:solidFill>
                      <a:srgbClr val="222222"/>
                    </a:solidFill>
                    <a:latin typeface="Arial" panose="020B0604020202020204" pitchFamily="34" charset="0"/>
                  </a:rPr>
                  <a:t>UMOnline</a:t>
                </a:r>
                <a:r>
                  <a:rPr lang="en-US" sz="1400" dirty="0" smtClean="0">
                    <a:solidFill>
                      <a:srgbClr val="222222"/>
                    </a:solidFill>
                    <a:latin typeface="Arial" panose="020B0604020202020204" pitchFamily="34" charset="0"/>
                  </a:rPr>
                  <a:t>. Deans</a:t>
                </a:r>
                <a:r>
                  <a:rPr lang="en-US" sz="1400" dirty="0">
                    <a:solidFill>
                      <a:srgbClr val="222222"/>
                    </a:solidFill>
                    <a:latin typeface="Arial" panose="020B0604020202020204" pitchFamily="34" charset="0"/>
                  </a:rPr>
                  <a:t>, Faculty Senate, </a:t>
                </a:r>
                <a:r>
                  <a:rPr lang="en-US" sz="1400" dirty="0" smtClean="0">
                    <a:solidFill>
                      <a:srgbClr val="222222"/>
                    </a:solidFill>
                    <a:latin typeface="Arial" panose="020B0604020202020204" pitchFamily="34" charset="0"/>
                  </a:rPr>
                  <a:t>MCFA,UFA, and ASUM </a:t>
                </a:r>
                <a:r>
                  <a:rPr lang="en-US" sz="1400" dirty="0">
                    <a:solidFill>
                      <a:srgbClr val="222222"/>
                    </a:solidFill>
                    <a:latin typeface="Arial" panose="020B0604020202020204" pitchFamily="34" charset="0"/>
                  </a:rPr>
                  <a:t>representatives provide </a:t>
                </a:r>
                <a:r>
                  <a:rPr lang="en-US" sz="1400" dirty="0" smtClean="0">
                    <a:solidFill>
                      <a:srgbClr val="222222"/>
                    </a:solidFill>
                    <a:latin typeface="Arial" panose="020B0604020202020204" pitchFamily="34" charset="0"/>
                  </a:rPr>
                  <a:t>feedback</a:t>
                </a:r>
                <a:endParaRPr lang="en-US" sz="2400" dirty="0">
                  <a:latin typeface="Calibri" panose="020F0502020204030204" pitchFamily="34" charset="0"/>
                </a:endParaRPr>
              </a:p>
            </p:txBody>
          </p:sp>
        </p:grpSp>
        <p:sp>
          <p:nvSpPr>
            <p:cNvPr id="83" name="TextBox 82">
              <a:extLst>
                <a:ext uri="{FF2B5EF4-FFF2-40B4-BE49-F238E27FC236}">
                  <a16:creationId xmlns:a16="http://schemas.microsoft.com/office/drawing/2014/main" id="{F871B09B-143B-7D4E-8B5C-AA3B5FD39015}"/>
                </a:ext>
              </a:extLst>
            </p:cNvPr>
            <p:cNvSpPr txBox="1"/>
            <p:nvPr/>
          </p:nvSpPr>
          <p:spPr>
            <a:xfrm>
              <a:off x="4360428" y="1755343"/>
              <a:ext cx="1826725" cy="738664"/>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Summer </a:t>
              </a:r>
              <a:r>
                <a:rPr lang="en-US" sz="1400" b="1" dirty="0">
                  <a:latin typeface="Arial" panose="020B0604020202020204" pitchFamily="34" charset="0"/>
                  <a:cs typeface="Arial" panose="020B0604020202020204" pitchFamily="34" charset="0"/>
                </a:rPr>
                <a:t>2019:</a:t>
              </a:r>
            </a:p>
            <a:p>
              <a:r>
                <a:rPr lang="en-US" sz="1400" dirty="0" smtClean="0">
                  <a:latin typeface="Arial" panose="020B0604020202020204" pitchFamily="34" charset="0"/>
                  <a:cs typeface="Arial" panose="020B0604020202020204" pitchFamily="34" charset="0"/>
                </a:rPr>
                <a:t>Based contract finalized</a:t>
              </a:r>
              <a:endParaRPr lang="en-US" sz="1400" dirty="0">
                <a:latin typeface="Arial" panose="020B0604020202020204" pitchFamily="34" charset="0"/>
                <a:cs typeface="Arial" panose="020B0604020202020204" pitchFamily="34" charset="0"/>
              </a:endParaRPr>
            </a:p>
          </p:txBody>
        </p:sp>
        <p:grpSp>
          <p:nvGrpSpPr>
            <p:cNvPr id="91" name="Group 90">
              <a:extLst>
                <a:ext uri="{FF2B5EF4-FFF2-40B4-BE49-F238E27FC236}">
                  <a16:creationId xmlns:a16="http://schemas.microsoft.com/office/drawing/2014/main" id="{B37EAA47-52FC-4D4F-ADD1-B029E1A53CEF}"/>
                </a:ext>
              </a:extLst>
            </p:cNvPr>
            <p:cNvGrpSpPr/>
            <p:nvPr/>
          </p:nvGrpSpPr>
          <p:grpSpPr>
            <a:xfrm>
              <a:off x="5146949" y="1162765"/>
              <a:ext cx="4087754" cy="4128440"/>
              <a:chOff x="-1009218" y="947073"/>
              <a:chExt cx="3853852" cy="3769849"/>
            </a:xfrm>
          </p:grpSpPr>
          <p:cxnSp>
            <p:nvCxnSpPr>
              <p:cNvPr id="94" name="Straight Connector 93">
                <a:extLst>
                  <a:ext uri="{FF2B5EF4-FFF2-40B4-BE49-F238E27FC236}">
                    <a16:creationId xmlns:a16="http://schemas.microsoft.com/office/drawing/2014/main" id="{82ED71F0-7C10-AE43-86F6-0963D07DF5B0}"/>
                  </a:ext>
                </a:extLst>
              </p:cNvPr>
              <p:cNvCxnSpPr>
                <a:cxnSpLocks/>
              </p:cNvCxnSpPr>
              <p:nvPr/>
            </p:nvCxnSpPr>
            <p:spPr>
              <a:xfrm>
                <a:off x="-1009218" y="3383475"/>
                <a:ext cx="0" cy="1333447"/>
              </a:xfrm>
              <a:prstGeom prst="line">
                <a:avLst/>
              </a:prstGeom>
              <a:solidFill>
                <a:srgbClr val="F75930"/>
              </a:solidFill>
              <a:ln w="22860">
                <a:solidFill>
                  <a:srgbClr val="93BD30"/>
                </a:solidFill>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1AADDC0D-E855-7F4C-9CC2-2AE435071B34}"/>
                  </a:ext>
                </a:extLst>
              </p:cNvPr>
              <p:cNvSpPr txBox="1"/>
              <p:nvPr/>
            </p:nvSpPr>
            <p:spPr>
              <a:xfrm>
                <a:off x="1424305" y="947073"/>
                <a:ext cx="1420329" cy="1461426"/>
              </a:xfrm>
              <a:prstGeom prst="rect">
                <a:avLst/>
              </a:prstGeom>
              <a:noFill/>
            </p:spPr>
            <p:txBody>
              <a:bodyPr wrap="square" rtlCol="0">
                <a:spAutoFit/>
              </a:bodyPr>
              <a:lstStyle/>
              <a:p>
                <a:r>
                  <a:rPr lang="en-US" sz="1400" b="1" dirty="0" smtClean="0">
                    <a:latin typeface="Arial" panose="020B0604020202020204" pitchFamily="34" charset="0"/>
                    <a:cs typeface="Arial" panose="020B0604020202020204" pitchFamily="34" charset="0"/>
                  </a:rPr>
                  <a:t>Spring 2020:</a:t>
                </a:r>
                <a:endParaRPr lang="en-US" sz="1400" b="1" dirty="0">
                  <a:latin typeface="Arial" panose="020B0604020202020204" pitchFamily="34" charset="0"/>
                  <a:cs typeface="Arial" panose="020B0604020202020204" pitchFamily="34" charset="0"/>
                </a:endParaRPr>
              </a:p>
              <a:p>
                <a:r>
                  <a:rPr lang="en-US" sz="1400" dirty="0">
                    <a:solidFill>
                      <a:srgbClr val="222222"/>
                    </a:solidFill>
                    <a:latin typeface="Arial" panose="020B0604020202020204" pitchFamily="34" charset="0"/>
                  </a:rPr>
                  <a:t>Projected initial increase in online </a:t>
                </a:r>
                <a:r>
                  <a:rPr lang="en-US" sz="1400" dirty="0" smtClean="0">
                    <a:solidFill>
                      <a:srgbClr val="222222"/>
                    </a:solidFill>
                    <a:latin typeface="Arial" panose="020B0604020202020204" pitchFamily="34" charset="0"/>
                  </a:rPr>
                  <a:t>enrollment </a:t>
                </a:r>
                <a:r>
                  <a:rPr lang="en-US" sz="1400" dirty="0">
                    <a:solidFill>
                      <a:srgbClr val="222222"/>
                    </a:solidFill>
                    <a:latin typeface="Arial" panose="020B0604020202020204" pitchFamily="34" charset="0"/>
                  </a:rPr>
                  <a:t>for existing online </a:t>
                </a:r>
                <a:r>
                  <a:rPr lang="en-US" sz="1400" dirty="0" smtClean="0">
                    <a:solidFill>
                      <a:srgbClr val="222222"/>
                    </a:solidFill>
                    <a:latin typeface="Arial" panose="020B0604020202020204" pitchFamily="34" charset="0"/>
                  </a:rPr>
                  <a:t>OPM programs</a:t>
                </a:r>
                <a:endParaRPr lang="en-US" sz="2400" dirty="0">
                  <a:latin typeface="Calibri" panose="020F0502020204030204" pitchFamily="34" charset="0"/>
                </a:endParaRPr>
              </a:p>
            </p:txBody>
          </p:sp>
        </p:grpSp>
        <p:cxnSp>
          <p:nvCxnSpPr>
            <p:cNvPr id="99" name="Straight Connector 98">
              <a:extLst>
                <a:ext uri="{FF2B5EF4-FFF2-40B4-BE49-F238E27FC236}">
                  <a16:creationId xmlns:a16="http://schemas.microsoft.com/office/drawing/2014/main" id="{63BEDDAB-E9EA-D441-B3A8-7D9727CA2E27}"/>
                </a:ext>
              </a:extLst>
            </p:cNvPr>
            <p:cNvCxnSpPr>
              <a:cxnSpLocks/>
            </p:cNvCxnSpPr>
            <p:nvPr/>
          </p:nvCxnSpPr>
          <p:spPr>
            <a:xfrm flipH="1">
              <a:off x="7680086" y="1295400"/>
              <a:ext cx="13524" cy="2128664"/>
            </a:xfrm>
            <a:prstGeom prst="line">
              <a:avLst/>
            </a:prstGeom>
            <a:solidFill>
              <a:srgbClr val="F75930"/>
            </a:solidFill>
            <a:ln w="22860">
              <a:solidFill>
                <a:srgbClr val="CF1735"/>
              </a:solidFill>
            </a:ln>
          </p:spPr>
          <p:style>
            <a:lnRef idx="1">
              <a:schemeClr val="accent1"/>
            </a:lnRef>
            <a:fillRef idx="0">
              <a:schemeClr val="accent1"/>
            </a:fillRef>
            <a:effectRef idx="0">
              <a:schemeClr val="accent1"/>
            </a:effectRef>
            <a:fontRef idx="minor">
              <a:schemeClr val="tx1"/>
            </a:fontRef>
          </p:style>
        </p:cxnSp>
      </p:grpSp>
      <p:sp>
        <p:nvSpPr>
          <p:cNvPr id="69" name="Oval 68">
            <a:extLst>
              <a:ext uri="{FF2B5EF4-FFF2-40B4-BE49-F238E27FC236}">
                <a16:creationId xmlns:a16="http://schemas.microsoft.com/office/drawing/2014/main" id="{936700D4-3961-F64B-BFCE-8E4528953CFA}"/>
              </a:ext>
            </a:extLst>
          </p:cNvPr>
          <p:cNvSpPr/>
          <p:nvPr/>
        </p:nvSpPr>
        <p:spPr>
          <a:xfrm>
            <a:off x="1427010" y="4288825"/>
            <a:ext cx="96990" cy="100138"/>
          </a:xfrm>
          <a:prstGeom prst="ellipse">
            <a:avLst/>
          </a:prstGeom>
          <a:solidFill>
            <a:srgbClr val="EDB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Oval 69">
            <a:extLst>
              <a:ext uri="{FF2B5EF4-FFF2-40B4-BE49-F238E27FC236}">
                <a16:creationId xmlns:a16="http://schemas.microsoft.com/office/drawing/2014/main" id="{C584E08B-674C-624C-A0F9-0F36D4FE0B3F}"/>
              </a:ext>
            </a:extLst>
          </p:cNvPr>
          <p:cNvSpPr/>
          <p:nvPr/>
        </p:nvSpPr>
        <p:spPr>
          <a:xfrm>
            <a:off x="5133105" y="5361452"/>
            <a:ext cx="96990" cy="100138"/>
          </a:xfrm>
          <a:prstGeom prst="ellipse">
            <a:avLst/>
          </a:prstGeom>
          <a:solidFill>
            <a:srgbClr val="93B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82ED71F0-7C10-AE43-86F6-0963D07DF5B0}"/>
              </a:ext>
            </a:extLst>
          </p:cNvPr>
          <p:cNvCxnSpPr>
            <a:cxnSpLocks/>
          </p:cNvCxnSpPr>
          <p:nvPr/>
        </p:nvCxnSpPr>
        <p:spPr>
          <a:xfrm>
            <a:off x="6127237" y="1357620"/>
            <a:ext cx="2031" cy="2144365"/>
          </a:xfrm>
          <a:prstGeom prst="line">
            <a:avLst/>
          </a:prstGeom>
          <a:solidFill>
            <a:srgbClr val="F75930"/>
          </a:solidFill>
          <a:ln w="22860">
            <a:solidFill>
              <a:srgbClr val="93BD30"/>
            </a:solidFill>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82ED71F0-7C10-AE43-86F6-0963D07DF5B0}"/>
              </a:ext>
            </a:extLst>
          </p:cNvPr>
          <p:cNvCxnSpPr>
            <a:cxnSpLocks/>
          </p:cNvCxnSpPr>
          <p:nvPr/>
        </p:nvCxnSpPr>
        <p:spPr>
          <a:xfrm>
            <a:off x="4343400" y="2032905"/>
            <a:ext cx="0" cy="1543339"/>
          </a:xfrm>
          <a:prstGeom prst="line">
            <a:avLst/>
          </a:prstGeom>
          <a:solidFill>
            <a:srgbClr val="F75930"/>
          </a:solidFill>
          <a:ln w="22860">
            <a:solidFill>
              <a:srgbClr val="EDB10F"/>
            </a:solidFill>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C584E08B-674C-624C-A0F9-0F36D4FE0B3F}"/>
              </a:ext>
            </a:extLst>
          </p:cNvPr>
          <p:cNvSpPr/>
          <p:nvPr/>
        </p:nvSpPr>
        <p:spPr>
          <a:xfrm>
            <a:off x="4300217" y="1994654"/>
            <a:ext cx="96990" cy="100138"/>
          </a:xfrm>
          <a:prstGeom prst="ellipse">
            <a:avLst/>
          </a:prstGeom>
          <a:solidFill>
            <a:srgbClr val="EDB1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Oval 87">
            <a:extLst>
              <a:ext uri="{FF2B5EF4-FFF2-40B4-BE49-F238E27FC236}">
                <a16:creationId xmlns:a16="http://schemas.microsoft.com/office/drawing/2014/main" id="{C584E08B-674C-624C-A0F9-0F36D4FE0B3F}"/>
              </a:ext>
            </a:extLst>
          </p:cNvPr>
          <p:cNvSpPr/>
          <p:nvPr/>
        </p:nvSpPr>
        <p:spPr>
          <a:xfrm>
            <a:off x="6079876" y="1273183"/>
            <a:ext cx="96990" cy="100138"/>
          </a:xfrm>
          <a:prstGeom prst="ellipse">
            <a:avLst/>
          </a:prstGeom>
          <a:solidFill>
            <a:srgbClr val="93BD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9" name="Straight Connector 88">
            <a:extLst>
              <a:ext uri="{FF2B5EF4-FFF2-40B4-BE49-F238E27FC236}">
                <a16:creationId xmlns:a16="http://schemas.microsoft.com/office/drawing/2014/main" id="{EC52E1A0-FBE7-B440-95FE-B07877973646}"/>
              </a:ext>
            </a:extLst>
          </p:cNvPr>
          <p:cNvCxnSpPr>
            <a:cxnSpLocks/>
            <a:endCxn id="69" idx="0"/>
          </p:cNvCxnSpPr>
          <p:nvPr/>
        </p:nvCxnSpPr>
        <p:spPr>
          <a:xfrm>
            <a:off x="1475505" y="3548732"/>
            <a:ext cx="0" cy="740093"/>
          </a:xfrm>
          <a:prstGeom prst="line">
            <a:avLst/>
          </a:prstGeom>
          <a:solidFill>
            <a:srgbClr val="F75930"/>
          </a:solidFill>
          <a:ln w="22860">
            <a:solidFill>
              <a:srgbClr val="EDB10F"/>
            </a:solidFill>
          </a:ln>
        </p:spPr>
        <p:style>
          <a:lnRef idx="1">
            <a:schemeClr val="accent1"/>
          </a:lnRef>
          <a:fillRef idx="0">
            <a:schemeClr val="accent1"/>
          </a:fillRef>
          <a:effectRef idx="0">
            <a:schemeClr val="accent1"/>
          </a:effectRef>
          <a:fontRef idx="minor">
            <a:schemeClr val="tx1"/>
          </a:fontRef>
        </p:style>
      </p:cxnSp>
      <p:sp>
        <p:nvSpPr>
          <p:cNvPr id="96" name="Oval 95">
            <a:extLst>
              <a:ext uri="{FF2B5EF4-FFF2-40B4-BE49-F238E27FC236}">
                <a16:creationId xmlns:a16="http://schemas.microsoft.com/office/drawing/2014/main" id="{C584E08B-674C-624C-A0F9-0F36D4FE0B3F}"/>
              </a:ext>
            </a:extLst>
          </p:cNvPr>
          <p:cNvSpPr/>
          <p:nvPr/>
        </p:nvSpPr>
        <p:spPr>
          <a:xfrm>
            <a:off x="7679766" y="1391260"/>
            <a:ext cx="96990" cy="100138"/>
          </a:xfrm>
          <a:prstGeom prst="ellipse">
            <a:avLst/>
          </a:prstGeom>
          <a:solidFill>
            <a:srgbClr val="CF17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9656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85800" y="762000"/>
            <a:ext cx="7772400" cy="1200329"/>
          </a:xfrm>
          <a:prstGeom prst="rect">
            <a:avLst/>
          </a:prstGeom>
        </p:spPr>
        <p:txBody>
          <a:bodyPr wrap="square">
            <a:spAutoFit/>
          </a:bodyPr>
          <a:lstStyle/>
          <a:p>
            <a:r>
              <a:rPr lang="en-US" sz="3600" dirty="0" smtClean="0"/>
              <a:t>Master Service </a:t>
            </a:r>
            <a:r>
              <a:rPr lang="en-US" sz="3600" dirty="0" smtClean="0"/>
              <a:t>Agreement </a:t>
            </a:r>
            <a:endParaRPr lang="en-US" sz="3600" dirty="0"/>
          </a:p>
          <a:p>
            <a:r>
              <a:rPr lang="en-US" sz="3600" dirty="0" smtClean="0"/>
              <a:t> </a:t>
            </a:r>
            <a:endParaRPr lang="en-US" sz="3600" dirty="0"/>
          </a:p>
        </p:txBody>
      </p:sp>
      <p:sp>
        <p:nvSpPr>
          <p:cNvPr id="4" name="Rectangle 3"/>
          <p:cNvSpPr/>
          <p:nvPr/>
        </p:nvSpPr>
        <p:spPr>
          <a:xfrm>
            <a:off x="696686" y="1752600"/>
            <a:ext cx="7761514" cy="1046440"/>
          </a:xfrm>
          <a:prstGeom prst="rect">
            <a:avLst/>
          </a:prstGeom>
        </p:spPr>
        <p:txBody>
          <a:bodyPr wrap="square">
            <a:spAutoFit/>
          </a:bodyPr>
          <a:lstStyle/>
          <a:p>
            <a:endParaRPr lang="en-US" dirty="0"/>
          </a:p>
          <a:p>
            <a:endParaRPr lang="en-US" dirty="0"/>
          </a:p>
          <a:p>
            <a:endParaRPr lang="en-US" dirty="0"/>
          </a:p>
          <a:p>
            <a:endParaRPr lang="en-US" sz="800" dirty="0"/>
          </a:p>
        </p:txBody>
      </p:sp>
      <p:sp>
        <p:nvSpPr>
          <p:cNvPr id="5" name="Rectangle 4"/>
          <p:cNvSpPr/>
          <p:nvPr/>
        </p:nvSpPr>
        <p:spPr>
          <a:xfrm>
            <a:off x="696686" y="1752600"/>
            <a:ext cx="7761514" cy="4739759"/>
          </a:xfrm>
          <a:prstGeom prst="rect">
            <a:avLst/>
          </a:prstGeom>
        </p:spPr>
        <p:txBody>
          <a:bodyPr wrap="square">
            <a:spAutoFit/>
          </a:bodyPr>
          <a:lstStyle/>
          <a:p>
            <a:pPr marL="342900" indent="-342900">
              <a:buFont typeface="Arial" panose="020B0604020202020204" pitchFamily="34" charset="0"/>
              <a:buChar char="•"/>
            </a:pPr>
            <a:endParaRPr lang="en-US" sz="2400" dirty="0"/>
          </a:p>
          <a:p>
            <a:r>
              <a:rPr lang="en-US" sz="2400" dirty="0"/>
              <a:t>Content:</a:t>
            </a:r>
          </a:p>
          <a:p>
            <a:endParaRPr lang="en-US" dirty="0"/>
          </a:p>
          <a:p>
            <a:pPr marL="342900" indent="-342900">
              <a:buFont typeface="Arial" panose="020B0604020202020204" pitchFamily="34" charset="0"/>
              <a:buChar char="•"/>
            </a:pPr>
            <a:r>
              <a:rPr lang="en-US" sz="2400" dirty="0" smtClean="0"/>
              <a:t>Definitions </a:t>
            </a:r>
          </a:p>
          <a:p>
            <a:pPr marL="342900" indent="-342900">
              <a:buFont typeface="Arial" panose="020B0604020202020204" pitchFamily="34" charset="0"/>
              <a:buChar char="•"/>
            </a:pPr>
            <a:r>
              <a:rPr lang="en-US" sz="2400" dirty="0" smtClean="0"/>
              <a:t>Description of services provided by the OPM</a:t>
            </a:r>
          </a:p>
          <a:p>
            <a:pPr marL="342900" indent="-342900">
              <a:buFont typeface="Arial" panose="020B0604020202020204" pitchFamily="34" charset="0"/>
              <a:buChar char="•"/>
            </a:pPr>
            <a:r>
              <a:rPr lang="en-US" sz="2400" dirty="0" smtClean="0"/>
              <a:t>Responsibilities of the institution (admission requirements, student tuition and fees, development of content, providing instructors for courses, etc.)</a:t>
            </a:r>
          </a:p>
          <a:p>
            <a:pPr marL="342900" indent="-342900">
              <a:buFont typeface="Arial" panose="020B0604020202020204" pitchFamily="34" charset="0"/>
              <a:buChar char="•"/>
            </a:pPr>
            <a:r>
              <a:rPr lang="en-US" sz="2400" dirty="0" smtClean="0"/>
              <a:t>Amendments for each program</a:t>
            </a:r>
          </a:p>
          <a:p>
            <a:pPr marL="342900" indent="-342900">
              <a:buFont typeface="Arial" panose="020B0604020202020204" pitchFamily="34" charset="0"/>
              <a:buChar char="•"/>
            </a:pPr>
            <a:r>
              <a:rPr lang="en-US" sz="2400" dirty="0" smtClean="0"/>
              <a:t>Etc</a:t>
            </a:r>
            <a:r>
              <a:rPr lang="en-US" sz="2400" dirty="0"/>
              <a:t>.</a:t>
            </a:r>
            <a:r>
              <a:rPr lang="en-US" sz="2400" dirty="0" smtClean="0"/>
              <a:t> </a:t>
            </a:r>
            <a:r>
              <a:rPr lang="en-US" sz="2400" dirty="0"/>
              <a:t/>
            </a:r>
            <a:br>
              <a:rPr lang="en-US" sz="2400" dirty="0"/>
            </a:br>
            <a:endParaRPr lang="en-US" sz="2400" dirty="0"/>
          </a:p>
          <a:p>
            <a:endParaRPr lang="en-US" dirty="0"/>
          </a:p>
          <a:p>
            <a:endParaRPr lang="en-US" dirty="0"/>
          </a:p>
          <a:p>
            <a:endParaRPr lang="en-US" sz="800" dirty="0"/>
          </a:p>
        </p:txBody>
      </p:sp>
    </p:spTree>
    <p:extLst>
      <p:ext uri="{BB962C8B-B14F-4D97-AF65-F5344CB8AC3E}">
        <p14:creationId xmlns:p14="http://schemas.microsoft.com/office/powerpoint/2010/main" val="4107388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85800" y="762000"/>
            <a:ext cx="7772400" cy="1200329"/>
          </a:xfrm>
          <a:prstGeom prst="rect">
            <a:avLst/>
          </a:prstGeom>
        </p:spPr>
        <p:txBody>
          <a:bodyPr wrap="square">
            <a:spAutoFit/>
          </a:bodyPr>
          <a:lstStyle/>
          <a:p>
            <a:r>
              <a:rPr lang="en-US" sz="3600" dirty="0"/>
              <a:t>Questions/Comments/Feedback </a:t>
            </a:r>
          </a:p>
          <a:p>
            <a:r>
              <a:rPr lang="en-US" sz="3600" dirty="0" smtClean="0"/>
              <a:t> </a:t>
            </a:r>
            <a:endParaRPr lang="en-US" sz="3600" dirty="0"/>
          </a:p>
        </p:txBody>
      </p:sp>
      <p:sp>
        <p:nvSpPr>
          <p:cNvPr id="4" name="Rectangle 3"/>
          <p:cNvSpPr/>
          <p:nvPr/>
        </p:nvSpPr>
        <p:spPr>
          <a:xfrm>
            <a:off x="696686" y="1752600"/>
            <a:ext cx="7761514" cy="2893100"/>
          </a:xfrm>
          <a:prstGeom prst="rect">
            <a:avLst/>
          </a:prstGeom>
        </p:spPr>
        <p:txBody>
          <a:bodyPr wrap="square">
            <a:spAutoFit/>
          </a:bodyPr>
          <a:lstStyle/>
          <a:p>
            <a:endParaRPr lang="en-US" dirty="0"/>
          </a:p>
          <a:p>
            <a:endParaRPr lang="en-US" dirty="0"/>
          </a:p>
          <a:p>
            <a:endParaRPr lang="en-US" dirty="0"/>
          </a:p>
          <a:p>
            <a:r>
              <a:rPr lang="en-US" sz="2400" dirty="0"/>
              <a:t>Further Information and Feedback </a:t>
            </a:r>
            <a:br>
              <a:rPr lang="en-US" sz="2400" dirty="0"/>
            </a:br>
            <a:endParaRPr lang="en-US" sz="2400" dirty="0"/>
          </a:p>
          <a:p>
            <a:pPr marL="285750" indent="-285750">
              <a:buFont typeface="Arial" panose="020B0604020202020204" pitchFamily="34" charset="0"/>
              <a:buChar char="•"/>
            </a:pPr>
            <a:r>
              <a:rPr lang="en-US" dirty="0">
                <a:hlinkClick r:id="rId3"/>
              </a:rPr>
              <a:t>Online Program Management – Provost Initiatives</a:t>
            </a:r>
            <a:r>
              <a:rPr lang="en-US" dirty="0"/>
              <a:t>: https://www.umt.edu/provost/initiatives/opm.php </a:t>
            </a:r>
          </a:p>
          <a:p>
            <a:endParaRPr lang="en-US" dirty="0"/>
          </a:p>
          <a:p>
            <a:endParaRPr lang="en-US" dirty="0"/>
          </a:p>
          <a:p>
            <a:endParaRPr lang="en-US" sz="800" dirty="0"/>
          </a:p>
        </p:txBody>
      </p:sp>
    </p:spTree>
    <p:extLst>
      <p:ext uri="{BB962C8B-B14F-4D97-AF65-F5344CB8AC3E}">
        <p14:creationId xmlns:p14="http://schemas.microsoft.com/office/powerpoint/2010/main" val="3690866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UM_PPT_Compressed (1)</Template>
  <TotalTime>2156</TotalTime>
  <Words>255</Words>
  <Application>Microsoft Office PowerPoint</Application>
  <PresentationFormat>On-screen Show (4:3)</PresentationFormat>
  <Paragraphs>64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Online Program Management Request for Proposals (RFP)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Approaches to Teaching and Learning</dc:title>
  <dc:creator>Squires, Robert</dc:creator>
  <cp:lastModifiedBy>Squires, Robert</cp:lastModifiedBy>
  <cp:revision>64</cp:revision>
  <cp:lastPrinted>2018-12-04T18:19:12Z</cp:lastPrinted>
  <dcterms:created xsi:type="dcterms:W3CDTF">2018-09-26T15:05:39Z</dcterms:created>
  <dcterms:modified xsi:type="dcterms:W3CDTF">2019-04-17T22:18:35Z</dcterms:modified>
</cp:coreProperties>
</file>